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77390-AFD6-45E1-B6BC-DFFEE47682F8}" type="datetimeFigureOut">
              <a:rPr lang="en-US" smtClean="0"/>
              <a:t>10/11/2017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D99DA9-7213-4A46-A30D-20802B30D731}" type="slidenum">
              <a:rPr lang="en-US" smtClean="0"/>
              <a:t>‹#›</a:t>
            </a:fld>
            <a:endParaRPr lang="en-US" dirty="0"/>
          </a:p>
        </p:txBody>
      </p:sp>
    </p:spTree>
    <p:extLst>
      <p:ext uri="{BB962C8B-B14F-4D97-AF65-F5344CB8AC3E}">
        <p14:creationId xmlns:p14="http://schemas.microsoft.com/office/powerpoint/2010/main" val="1458929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D99DA9-7213-4A46-A30D-20802B30D731}" type="slidenum">
              <a:rPr lang="en-US" smtClean="0"/>
              <a:t>1</a:t>
            </a:fld>
            <a:endParaRPr lang="en-US" dirty="0"/>
          </a:p>
        </p:txBody>
      </p:sp>
    </p:spTree>
    <p:extLst>
      <p:ext uri="{BB962C8B-B14F-4D97-AF65-F5344CB8AC3E}">
        <p14:creationId xmlns:p14="http://schemas.microsoft.com/office/powerpoint/2010/main" val="166059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3471455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227370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201844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56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2780349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412355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184726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182729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106400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242953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96054-C38F-4029-95F7-F3BFB9789465}" type="datetimeFigureOut">
              <a:rPr lang="en-US" smtClean="0"/>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C5288F-CED2-4B1C-9CF0-5100C4FAB2DC}" type="slidenum">
              <a:rPr lang="en-US" smtClean="0"/>
              <a:t>‹#›</a:t>
            </a:fld>
            <a:endParaRPr lang="en-US" dirty="0"/>
          </a:p>
        </p:txBody>
      </p:sp>
    </p:spTree>
    <p:extLst>
      <p:ext uri="{BB962C8B-B14F-4D97-AF65-F5344CB8AC3E}">
        <p14:creationId xmlns:p14="http://schemas.microsoft.com/office/powerpoint/2010/main" val="176876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96054-C38F-4029-95F7-F3BFB9789465}" type="datetimeFigureOut">
              <a:rPr lang="en-US" smtClean="0"/>
              <a:t>10/11/2017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5288F-CED2-4B1C-9CF0-5100C4FAB2DC}" type="slidenum">
              <a:rPr lang="en-US" smtClean="0"/>
              <a:t>‹#›</a:t>
            </a:fld>
            <a:endParaRPr lang="en-US" dirty="0"/>
          </a:p>
        </p:txBody>
      </p:sp>
    </p:spTree>
    <p:extLst>
      <p:ext uri="{BB962C8B-B14F-4D97-AF65-F5344CB8AC3E}">
        <p14:creationId xmlns:p14="http://schemas.microsoft.com/office/powerpoint/2010/main" val="1081349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ACA for 2018</a:t>
            </a:r>
            <a:endParaRPr lang="en-US" dirty="0"/>
          </a:p>
        </p:txBody>
      </p:sp>
      <p:sp>
        <p:nvSpPr>
          <p:cNvPr id="3" name="Subtitle 2"/>
          <p:cNvSpPr>
            <a:spLocks noGrp="1"/>
          </p:cNvSpPr>
          <p:nvPr>
            <p:ph type="subTitle" idx="1"/>
          </p:nvPr>
        </p:nvSpPr>
        <p:spPr/>
        <p:txBody>
          <a:bodyPr>
            <a:normAutofit/>
          </a:bodyPr>
          <a:lstStyle/>
          <a:p>
            <a:r>
              <a:rPr lang="en-US" sz="4400" b="1" dirty="0" smtClean="0"/>
              <a:t>Enroll and Get Covered</a:t>
            </a:r>
            <a:endParaRPr lang="en-US" sz="4400" b="1" dirty="0"/>
          </a:p>
        </p:txBody>
      </p:sp>
    </p:spTree>
    <p:extLst>
      <p:ext uri="{BB962C8B-B14F-4D97-AF65-F5344CB8AC3E}">
        <p14:creationId xmlns:p14="http://schemas.microsoft.com/office/powerpoint/2010/main" val="1058788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IMPACTING ACA IN 2018</a:t>
            </a:r>
            <a:endParaRPr lang="en-US" dirty="0"/>
          </a:p>
        </p:txBody>
      </p:sp>
      <p:sp>
        <p:nvSpPr>
          <p:cNvPr id="3" name="Content Placeholder 2"/>
          <p:cNvSpPr>
            <a:spLocks noGrp="1"/>
          </p:cNvSpPr>
          <p:nvPr>
            <p:ph idx="1"/>
          </p:nvPr>
        </p:nvSpPr>
        <p:spPr/>
        <p:txBody>
          <a:bodyPr>
            <a:normAutofit/>
          </a:bodyPr>
          <a:lstStyle/>
          <a:p>
            <a:r>
              <a:rPr lang="en-US" sz="4200" dirty="0" smtClean="0"/>
              <a:t>Unfriendly President and </a:t>
            </a:r>
            <a:r>
              <a:rPr lang="en-US" sz="4200" dirty="0" smtClean="0"/>
              <a:t>Congress</a:t>
            </a:r>
            <a:endParaRPr lang="en-US" dirty="0" smtClean="0"/>
          </a:p>
          <a:p>
            <a:pPr marL="514350" indent="-514350">
              <a:buAutoNum type="arabicPeriod"/>
            </a:pPr>
            <a:r>
              <a:rPr lang="en-US" dirty="0" smtClean="0"/>
              <a:t>Promotional budget for ACA has been reduced by 90 percent</a:t>
            </a:r>
          </a:p>
          <a:p>
            <a:pPr marL="514350" indent="-514350">
              <a:buAutoNum type="arabicPeriod"/>
            </a:pPr>
            <a:r>
              <a:rPr lang="en-US" dirty="0" smtClean="0"/>
              <a:t>Open enrollment for ACA has been cut back to 45 days (11-1-17 to 12-15-17</a:t>
            </a:r>
            <a:r>
              <a:rPr lang="en-US" dirty="0" smtClean="0"/>
              <a:t>).</a:t>
            </a:r>
            <a:endParaRPr lang="en-US" dirty="0" smtClean="0"/>
          </a:p>
          <a:p>
            <a:pPr marL="0" indent="0">
              <a:buNone/>
            </a:pPr>
            <a:endParaRPr lang="en-US" dirty="0" smtClean="0"/>
          </a:p>
          <a:p>
            <a:pPr marL="0" indent="0">
              <a:buNone/>
            </a:pPr>
            <a:r>
              <a:rPr lang="en-US" dirty="0"/>
              <a:t> </a:t>
            </a:r>
          </a:p>
        </p:txBody>
      </p:sp>
    </p:spTree>
    <p:extLst>
      <p:ext uri="{BB962C8B-B14F-4D97-AF65-F5344CB8AC3E}">
        <p14:creationId xmlns:p14="http://schemas.microsoft.com/office/powerpoint/2010/main" val="210879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 Elements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Provides guaranteed issue of coverage with no premium rating for pre-existing conditions.</a:t>
            </a:r>
          </a:p>
          <a:p>
            <a:r>
              <a:rPr lang="en-US" dirty="0" smtClean="0"/>
              <a:t>Provides federal income tax credits that can be used as subsidies to reduce health insurance premiums.  The amount of subsidies are determined by income and family size.  It is important to note that income used to determine the subsidy amount is adjusted gross income.</a:t>
            </a:r>
          </a:p>
          <a:p>
            <a:r>
              <a:rPr lang="en-US" dirty="0" smtClean="0"/>
              <a:t>Provides cost sharing subsidies to reduce deductibles and co-payments.  Cost sharing reductions are provided based on income.</a:t>
            </a:r>
          </a:p>
          <a:p>
            <a:r>
              <a:rPr lang="en-US" dirty="0" smtClean="0"/>
              <a:t>Requires all plans to include essential health benefits including: outpatient services, emergency services,  hospitalization, maternity and newborn care, mental health and substance use services (including behavioral health treatment) and prescription drugs.</a:t>
            </a:r>
          </a:p>
          <a:p>
            <a:pPr marL="0" indent="0">
              <a:buNone/>
            </a:pPr>
            <a:endParaRPr lang="en-US" dirty="0"/>
          </a:p>
        </p:txBody>
      </p:sp>
    </p:spTree>
    <p:extLst>
      <p:ext uri="{BB962C8B-B14F-4D97-AF65-F5344CB8AC3E}">
        <p14:creationId xmlns:p14="http://schemas.microsoft.com/office/powerpoint/2010/main" val="581394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 Coverage for 2018</a:t>
            </a:r>
            <a:endParaRPr lang="en-US" dirty="0"/>
          </a:p>
        </p:txBody>
      </p:sp>
      <p:sp>
        <p:nvSpPr>
          <p:cNvPr id="3" name="Content Placeholder 2"/>
          <p:cNvSpPr>
            <a:spLocks noGrp="1"/>
          </p:cNvSpPr>
          <p:nvPr>
            <p:ph idx="1"/>
          </p:nvPr>
        </p:nvSpPr>
        <p:spPr/>
        <p:txBody>
          <a:bodyPr/>
          <a:lstStyle/>
          <a:p>
            <a:r>
              <a:rPr lang="en-US" dirty="0" smtClean="0"/>
              <a:t>Open enrollment is 11-01-17 through 12-15-17.</a:t>
            </a:r>
          </a:p>
          <a:p>
            <a:r>
              <a:rPr lang="en-US" dirty="0" smtClean="0"/>
              <a:t>Tarrant, Dallas, Collin, Denton, and Rockwall counties will be served by Blue Cross, Ambetter and Molina.</a:t>
            </a:r>
          </a:p>
          <a:p>
            <a:r>
              <a:rPr lang="en-US" dirty="0" smtClean="0"/>
              <a:t>Ellis, Navarro, Hunt, Parker, Wise, Hood, Kauffman, Palo Pinto and Erath Counties are covered by Blue Cross only.</a:t>
            </a:r>
          </a:p>
        </p:txBody>
      </p:sp>
    </p:spTree>
    <p:extLst>
      <p:ext uri="{BB962C8B-B14F-4D97-AF65-F5344CB8AC3E}">
        <p14:creationId xmlns:p14="http://schemas.microsoft.com/office/powerpoint/2010/main" val="130926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CALL TO ACTION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Premium rates are based on the mix of people who sign up for coverage.  If the mix is older and sicker premiums rise for all.  If younger and healthier people sign up the mix is improved and premiums do not rise as quickly. ENCOURAGE YOUNG PEOPLE TO ENROLL</a:t>
            </a:r>
          </a:p>
          <a:p>
            <a:r>
              <a:rPr lang="en-US" dirty="0" smtClean="0"/>
              <a:t>People with lower incomes can typically get full coverage with no or low (under $100 per month) premiums. Service industry employees (restaurants, hotels, home health, daycare workers) are examples of people who receive very low premium coverage. </a:t>
            </a:r>
            <a:r>
              <a:rPr lang="en-US" dirty="0" smtClean="0"/>
              <a:t> ENCOURAGE </a:t>
            </a:r>
            <a:r>
              <a:rPr lang="en-US" dirty="0" smtClean="0"/>
              <a:t>THESE PEOPLE TO ENROLL</a:t>
            </a:r>
          </a:p>
          <a:p>
            <a:r>
              <a:rPr lang="en-US" dirty="0" smtClean="0"/>
              <a:t>Self Employed people (barbers, hair stylists , real estate agents, landscapers truck driver owner/operators, Uber</a:t>
            </a:r>
            <a:r>
              <a:rPr lang="en-US" dirty="0"/>
              <a:t>/</a:t>
            </a:r>
            <a:r>
              <a:rPr lang="en-US" dirty="0" smtClean="0"/>
              <a:t>Lyft drivers are some examples of self employed people who can benefit. ENCOURAGE THESE PEOPLE TO ENROLL</a:t>
            </a:r>
            <a:endParaRPr lang="en-US" dirty="0"/>
          </a:p>
        </p:txBody>
      </p:sp>
    </p:spTree>
    <p:extLst>
      <p:ext uri="{BB962C8B-B14F-4D97-AF65-F5344CB8AC3E}">
        <p14:creationId xmlns:p14="http://schemas.microsoft.com/office/powerpoint/2010/main" val="230334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ENROLL</a:t>
            </a:r>
            <a:endParaRPr lang="en-US" dirty="0"/>
          </a:p>
        </p:txBody>
      </p:sp>
      <p:sp>
        <p:nvSpPr>
          <p:cNvPr id="3" name="Content Placeholder 2"/>
          <p:cNvSpPr>
            <a:spLocks noGrp="1"/>
          </p:cNvSpPr>
          <p:nvPr>
            <p:ph idx="1"/>
          </p:nvPr>
        </p:nvSpPr>
        <p:spPr/>
        <p:txBody>
          <a:bodyPr/>
          <a:lstStyle/>
          <a:p>
            <a:r>
              <a:rPr lang="en-US" dirty="0" smtClean="0"/>
              <a:t>Option 1- Call Benefit Partners of DFW </a:t>
            </a:r>
            <a:r>
              <a:rPr lang="en-US" smtClean="0"/>
              <a:t>at 214-850-5300</a:t>
            </a:r>
            <a:r>
              <a:rPr lang="en-US"/>
              <a:t>.</a:t>
            </a:r>
            <a:endParaRPr lang="en-US" dirty="0" smtClean="0"/>
          </a:p>
          <a:p>
            <a:r>
              <a:rPr lang="en-US" dirty="0" smtClean="0"/>
              <a:t>Option 2- Call healthcare.gov at 800-318-2596.</a:t>
            </a:r>
            <a:endParaRPr lang="en-US" dirty="0"/>
          </a:p>
          <a:p>
            <a:r>
              <a:rPr lang="en-US" dirty="0" smtClean="0"/>
              <a:t>Attend an Arlington NAACP branch enrollment event</a:t>
            </a:r>
            <a:r>
              <a:rPr lang="en-US" dirty="0"/>
              <a:t> </a:t>
            </a:r>
            <a:r>
              <a:rPr lang="en-US" dirty="0" smtClean="0"/>
              <a:t>at Greater Community MBC on 11-7-17 (6-8 pm) or on 12-2-17 (10 am to 2 pm).</a:t>
            </a:r>
            <a:endParaRPr lang="en-US" dirty="0"/>
          </a:p>
        </p:txBody>
      </p:sp>
    </p:spTree>
    <p:extLst>
      <p:ext uri="{BB962C8B-B14F-4D97-AF65-F5344CB8AC3E}">
        <p14:creationId xmlns:p14="http://schemas.microsoft.com/office/powerpoint/2010/main" val="2870133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413</Words>
  <Application>Microsoft Office PowerPoint</Application>
  <PresentationFormat>On-screen Show (4:3)</PresentationFormat>
  <Paragraphs>26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ACA for 2018</vt:lpstr>
      <vt:lpstr>ISSUES IMPACTING ACA IN 2018</vt:lpstr>
      <vt:lpstr>ACA Elements</vt:lpstr>
      <vt:lpstr>ACA Coverage for 2018</vt:lpstr>
      <vt:lpstr>A CALL TO ACTION</vt:lpstr>
      <vt:lpstr>HOW TO ENROLL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 for 2018</dc:title>
  <dc:creator>Owner</dc:creator>
  <cp:lastModifiedBy>Owner</cp:lastModifiedBy>
  <cp:revision>16</cp:revision>
  <dcterms:created xsi:type="dcterms:W3CDTF">2017-10-04T14:59:56Z</dcterms:created>
  <dcterms:modified xsi:type="dcterms:W3CDTF">2017-10-11T15:24:14Z</dcterms:modified>
</cp:coreProperties>
</file>